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A606FADE-83B7-4680-A00A-3612E4153BDE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3851BD0-6580-4768-82C4-C4199C34DC5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britannica.com/EBchecked/topic/184077/electroweak-theor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197438" y="4038600"/>
            <a:ext cx="2008910" cy="2295114"/>
          </a:xfrm>
          <a:custGeom>
            <a:avLst/>
            <a:gdLst>
              <a:gd name="connsiteX0" fmla="*/ 0 w 1981201"/>
              <a:gd name="connsiteY0" fmla="*/ 0 h 369332"/>
              <a:gd name="connsiteX1" fmla="*/ 1981201 w 1981201"/>
              <a:gd name="connsiteY1" fmla="*/ 0 h 369332"/>
              <a:gd name="connsiteX2" fmla="*/ 1981201 w 1981201"/>
              <a:gd name="connsiteY2" fmla="*/ 369332 h 369332"/>
              <a:gd name="connsiteX3" fmla="*/ 0 w 1981201"/>
              <a:gd name="connsiteY3" fmla="*/ 369332 h 369332"/>
              <a:gd name="connsiteX4" fmla="*/ 0 w 1981201"/>
              <a:gd name="connsiteY4" fmla="*/ 0 h 369332"/>
              <a:gd name="connsiteX0" fmla="*/ 0 w 1981201"/>
              <a:gd name="connsiteY0" fmla="*/ 0 h 2267405"/>
              <a:gd name="connsiteX1" fmla="*/ 1981201 w 1981201"/>
              <a:gd name="connsiteY1" fmla="*/ 0 h 2267405"/>
              <a:gd name="connsiteX2" fmla="*/ 1981201 w 1981201"/>
              <a:gd name="connsiteY2" fmla="*/ 369332 h 2267405"/>
              <a:gd name="connsiteX3" fmla="*/ 13855 w 1981201"/>
              <a:gd name="connsiteY3" fmla="*/ 2267405 h 2267405"/>
              <a:gd name="connsiteX4" fmla="*/ 0 w 1981201"/>
              <a:gd name="connsiteY4" fmla="*/ 0 h 2267405"/>
              <a:gd name="connsiteX0" fmla="*/ 0 w 2008910"/>
              <a:gd name="connsiteY0" fmla="*/ 0 h 2295114"/>
              <a:gd name="connsiteX1" fmla="*/ 1981201 w 2008910"/>
              <a:gd name="connsiteY1" fmla="*/ 0 h 2295114"/>
              <a:gd name="connsiteX2" fmla="*/ 2008910 w 2008910"/>
              <a:gd name="connsiteY2" fmla="*/ 2295114 h 2295114"/>
              <a:gd name="connsiteX3" fmla="*/ 13855 w 2008910"/>
              <a:gd name="connsiteY3" fmla="*/ 2267405 h 2295114"/>
              <a:gd name="connsiteX4" fmla="*/ 0 w 2008910"/>
              <a:gd name="connsiteY4" fmla="*/ 0 h 2295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8910" h="2295114">
                <a:moveTo>
                  <a:pt x="0" y="0"/>
                </a:moveTo>
                <a:lnTo>
                  <a:pt x="1981201" y="0"/>
                </a:lnTo>
                <a:lnTo>
                  <a:pt x="2008910" y="2295114"/>
                </a:lnTo>
                <a:lnTo>
                  <a:pt x="13855" y="2267405"/>
                </a:lnTo>
                <a:cubicBezTo>
                  <a:pt x="9237" y="1511603"/>
                  <a:pt x="4618" y="755802"/>
                  <a:pt x="0" y="0"/>
                </a:cubicBezTo>
                <a:close/>
              </a:path>
            </a:pathLst>
          </a:custGeom>
          <a:noFill/>
          <a:ln w="698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28" name="Picture 4" descr="http://upload.wikimedia.org/wikipedia/en/6/66/Abdus_sala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438" y="4060543"/>
            <a:ext cx="1981201" cy="279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nndb.com/people/945/000099648/steven-weinberg-1-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303" y="-13855"/>
            <a:ext cx="2104263" cy="273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9960" y="0"/>
            <a:ext cx="7214040" cy="1524000"/>
          </a:xfrm>
          <a:ln w="69850" cmpd="sng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r>
              <a:rPr lang="en-US" sz="2800" dirty="0" smtClean="0"/>
              <a:t>1967: Steven Weinberg and </a:t>
            </a:r>
            <a:r>
              <a:rPr lang="en-US" sz="2800" dirty="0" err="1" smtClean="0"/>
              <a:t>Abdus</a:t>
            </a:r>
            <a:r>
              <a:rPr lang="en-US" sz="2800" dirty="0" smtClean="0"/>
              <a:t> Salam Independently Propose a Unified Theory Linking the Weak and Electromagnetic Interactions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3855" y="6096000"/>
            <a:ext cx="7176655" cy="762000"/>
          </a:xfrm>
          <a:ln w="69850"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1600" dirty="0" smtClean="0"/>
              <a:t>Sources:</a:t>
            </a:r>
          </a:p>
          <a:p>
            <a:pPr algn="ctr"/>
            <a:r>
              <a:rPr lang="en-US" sz="1600" u="sng" dirty="0">
                <a:solidFill>
                  <a:schemeClr val="accent3">
                    <a:lumMod val="75000"/>
                  </a:schemeClr>
                </a:solidFill>
                <a:hlinkClick r:id="rId4"/>
              </a:rPr>
              <a:t>http://www.britannica.com/EBchecked/topic/184077/electroweak-theory</a:t>
            </a:r>
            <a:endParaRPr lang="en-US" sz="1600" dirty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927" y="0"/>
            <a:ext cx="1923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 Steven Weinberg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43800" y="4040380"/>
            <a:ext cx="18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+mj-lt"/>
              </a:rPr>
              <a:t>Abdus</a:t>
            </a:r>
            <a:r>
              <a:rPr lang="en-US" dirty="0" smtClean="0">
                <a:solidFill>
                  <a:schemeClr val="bg1"/>
                </a:solidFill>
                <a:latin typeface="+mj-lt"/>
              </a:rPr>
              <a:t> Salam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9960" y="1524000"/>
            <a:ext cx="3480240" cy="1200329"/>
          </a:xfrm>
          <a:prstGeom prst="rect">
            <a:avLst/>
          </a:prstGeom>
          <a:noFill/>
          <a:ln w="698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Weak Force: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Acts over distances smaller than the nucleus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1523999"/>
            <a:ext cx="3733800" cy="1217251"/>
          </a:xfrm>
          <a:custGeom>
            <a:avLst/>
            <a:gdLst>
              <a:gd name="connsiteX0" fmla="*/ 0 w 3733800"/>
              <a:gd name="connsiteY0" fmla="*/ 0 h 1231106"/>
              <a:gd name="connsiteX1" fmla="*/ 3733800 w 3733800"/>
              <a:gd name="connsiteY1" fmla="*/ 0 h 1231106"/>
              <a:gd name="connsiteX2" fmla="*/ 3733800 w 3733800"/>
              <a:gd name="connsiteY2" fmla="*/ 1231106 h 1231106"/>
              <a:gd name="connsiteX3" fmla="*/ 0 w 3733800"/>
              <a:gd name="connsiteY3" fmla="*/ 1231106 h 1231106"/>
              <a:gd name="connsiteX4" fmla="*/ 0 w 3733800"/>
              <a:gd name="connsiteY4" fmla="*/ 0 h 1231106"/>
              <a:gd name="connsiteX0" fmla="*/ 0 w 3733800"/>
              <a:gd name="connsiteY0" fmla="*/ 0 h 1231106"/>
              <a:gd name="connsiteX1" fmla="*/ 3733800 w 3733800"/>
              <a:gd name="connsiteY1" fmla="*/ 0 h 1231106"/>
              <a:gd name="connsiteX2" fmla="*/ 3733800 w 3733800"/>
              <a:gd name="connsiteY2" fmla="*/ 1231106 h 1231106"/>
              <a:gd name="connsiteX3" fmla="*/ 0 w 3733800"/>
              <a:gd name="connsiteY3" fmla="*/ 1217251 h 1231106"/>
              <a:gd name="connsiteX4" fmla="*/ 0 w 3733800"/>
              <a:gd name="connsiteY4" fmla="*/ 0 h 1231106"/>
              <a:gd name="connsiteX0" fmla="*/ 0 w 3733800"/>
              <a:gd name="connsiteY0" fmla="*/ 0 h 1217251"/>
              <a:gd name="connsiteX1" fmla="*/ 3733800 w 3733800"/>
              <a:gd name="connsiteY1" fmla="*/ 0 h 1217251"/>
              <a:gd name="connsiteX2" fmla="*/ 3733800 w 3733800"/>
              <a:gd name="connsiteY2" fmla="*/ 1189542 h 1217251"/>
              <a:gd name="connsiteX3" fmla="*/ 0 w 3733800"/>
              <a:gd name="connsiteY3" fmla="*/ 1217251 h 1217251"/>
              <a:gd name="connsiteX4" fmla="*/ 0 w 3733800"/>
              <a:gd name="connsiteY4" fmla="*/ 0 h 121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33800" h="1217251">
                <a:moveTo>
                  <a:pt x="0" y="0"/>
                </a:moveTo>
                <a:lnTo>
                  <a:pt x="3733800" y="0"/>
                </a:lnTo>
                <a:lnTo>
                  <a:pt x="3733800" y="1189542"/>
                </a:lnTo>
                <a:lnTo>
                  <a:pt x="0" y="1217251"/>
                </a:lnTo>
                <a:lnTo>
                  <a:pt x="0" y="0"/>
                </a:lnTo>
                <a:close/>
              </a:path>
            </a:pathLst>
          </a:custGeom>
          <a:noFill/>
          <a:ln w="698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Electromagnetic Force: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Over 10 million times stronger than the weak force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Acts over great distances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7541" y="2722379"/>
            <a:ext cx="4157376" cy="3358922"/>
          </a:xfrm>
          <a:custGeom>
            <a:avLst/>
            <a:gdLst>
              <a:gd name="connsiteX0" fmla="*/ 0 w 4114800"/>
              <a:gd name="connsiteY0" fmla="*/ 0 h 3693319"/>
              <a:gd name="connsiteX1" fmla="*/ 4114800 w 4114800"/>
              <a:gd name="connsiteY1" fmla="*/ 0 h 3693319"/>
              <a:gd name="connsiteX2" fmla="*/ 4114800 w 4114800"/>
              <a:gd name="connsiteY2" fmla="*/ 3693319 h 3693319"/>
              <a:gd name="connsiteX3" fmla="*/ 0 w 4114800"/>
              <a:gd name="connsiteY3" fmla="*/ 3693319 h 3693319"/>
              <a:gd name="connsiteX4" fmla="*/ 0 w 4114800"/>
              <a:gd name="connsiteY4" fmla="*/ 0 h 3693319"/>
              <a:gd name="connsiteX0" fmla="*/ 0 w 4114800"/>
              <a:gd name="connsiteY0" fmla="*/ 0 h 3693319"/>
              <a:gd name="connsiteX1" fmla="*/ 4114800 w 4114800"/>
              <a:gd name="connsiteY1" fmla="*/ 0 h 3693319"/>
              <a:gd name="connsiteX2" fmla="*/ 4100945 w 4114800"/>
              <a:gd name="connsiteY2" fmla="*/ 3291537 h 3693319"/>
              <a:gd name="connsiteX3" fmla="*/ 0 w 4114800"/>
              <a:gd name="connsiteY3" fmla="*/ 3693319 h 3693319"/>
              <a:gd name="connsiteX4" fmla="*/ 0 w 4114800"/>
              <a:gd name="connsiteY4" fmla="*/ 0 h 3693319"/>
              <a:gd name="connsiteX0" fmla="*/ 0 w 4114800"/>
              <a:gd name="connsiteY0" fmla="*/ 0 h 3333101"/>
              <a:gd name="connsiteX1" fmla="*/ 4114800 w 4114800"/>
              <a:gd name="connsiteY1" fmla="*/ 0 h 3333101"/>
              <a:gd name="connsiteX2" fmla="*/ 4100945 w 4114800"/>
              <a:gd name="connsiteY2" fmla="*/ 3291537 h 3333101"/>
              <a:gd name="connsiteX3" fmla="*/ 0 w 4114800"/>
              <a:gd name="connsiteY3" fmla="*/ 3333101 h 3333101"/>
              <a:gd name="connsiteX4" fmla="*/ 0 w 4114800"/>
              <a:gd name="connsiteY4" fmla="*/ 0 h 3333101"/>
              <a:gd name="connsiteX0" fmla="*/ 0 w 4114800"/>
              <a:gd name="connsiteY0" fmla="*/ 0 h 3291537"/>
              <a:gd name="connsiteX1" fmla="*/ 4114800 w 4114800"/>
              <a:gd name="connsiteY1" fmla="*/ 0 h 3291537"/>
              <a:gd name="connsiteX2" fmla="*/ 4100945 w 4114800"/>
              <a:gd name="connsiteY2" fmla="*/ 3291537 h 3291537"/>
              <a:gd name="connsiteX3" fmla="*/ 13855 w 4114800"/>
              <a:gd name="connsiteY3" fmla="*/ 3045526 h 3291537"/>
              <a:gd name="connsiteX4" fmla="*/ 0 w 4114800"/>
              <a:gd name="connsiteY4" fmla="*/ 0 h 3291537"/>
              <a:gd name="connsiteX0" fmla="*/ 0 w 4114800"/>
              <a:gd name="connsiteY0" fmla="*/ 0 h 3045526"/>
              <a:gd name="connsiteX1" fmla="*/ 4114800 w 4114800"/>
              <a:gd name="connsiteY1" fmla="*/ 0 h 3045526"/>
              <a:gd name="connsiteX2" fmla="*/ 4100945 w 4114800"/>
              <a:gd name="connsiteY2" fmla="*/ 3041472 h 3045526"/>
              <a:gd name="connsiteX3" fmla="*/ 13855 w 4114800"/>
              <a:gd name="connsiteY3" fmla="*/ 3045526 h 3045526"/>
              <a:gd name="connsiteX4" fmla="*/ 0 w 4114800"/>
              <a:gd name="connsiteY4" fmla="*/ 0 h 3045526"/>
              <a:gd name="connsiteX0" fmla="*/ 0 w 4114800"/>
              <a:gd name="connsiteY0" fmla="*/ 0 h 3041472"/>
              <a:gd name="connsiteX1" fmla="*/ 4114800 w 4114800"/>
              <a:gd name="connsiteY1" fmla="*/ 0 h 3041472"/>
              <a:gd name="connsiteX2" fmla="*/ 4100945 w 4114800"/>
              <a:gd name="connsiteY2" fmla="*/ 3041472 h 3041472"/>
              <a:gd name="connsiteX3" fmla="*/ 27710 w 4114800"/>
              <a:gd name="connsiteY3" fmla="*/ 2750944 h 3041472"/>
              <a:gd name="connsiteX4" fmla="*/ 0 w 4114800"/>
              <a:gd name="connsiteY4" fmla="*/ 0 h 3041472"/>
              <a:gd name="connsiteX0" fmla="*/ 0 w 4142908"/>
              <a:gd name="connsiteY0" fmla="*/ 0 h 2750944"/>
              <a:gd name="connsiteX1" fmla="*/ 4114800 w 4142908"/>
              <a:gd name="connsiteY1" fmla="*/ 0 h 2750944"/>
              <a:gd name="connsiteX2" fmla="*/ 4142508 w 4142908"/>
              <a:gd name="connsiteY2" fmla="*/ 2746890 h 2750944"/>
              <a:gd name="connsiteX3" fmla="*/ 27710 w 4142908"/>
              <a:gd name="connsiteY3" fmla="*/ 2750944 h 2750944"/>
              <a:gd name="connsiteX4" fmla="*/ 0 w 4142908"/>
              <a:gd name="connsiteY4" fmla="*/ 0 h 2750944"/>
              <a:gd name="connsiteX0" fmla="*/ 0 w 4142908"/>
              <a:gd name="connsiteY0" fmla="*/ 0 h 2746890"/>
              <a:gd name="connsiteX1" fmla="*/ 4114800 w 4142908"/>
              <a:gd name="connsiteY1" fmla="*/ 0 h 2746890"/>
              <a:gd name="connsiteX2" fmla="*/ 4142508 w 4142908"/>
              <a:gd name="connsiteY2" fmla="*/ 2746890 h 2746890"/>
              <a:gd name="connsiteX3" fmla="*/ 27710 w 4142908"/>
              <a:gd name="connsiteY3" fmla="*/ 2739614 h 2746890"/>
              <a:gd name="connsiteX4" fmla="*/ 0 w 4142908"/>
              <a:gd name="connsiteY4" fmla="*/ 0 h 2746890"/>
              <a:gd name="connsiteX0" fmla="*/ 14468 w 4157376"/>
              <a:gd name="connsiteY0" fmla="*/ 0 h 2746890"/>
              <a:gd name="connsiteX1" fmla="*/ 4129268 w 4157376"/>
              <a:gd name="connsiteY1" fmla="*/ 0 h 2746890"/>
              <a:gd name="connsiteX2" fmla="*/ 4156976 w 4157376"/>
              <a:gd name="connsiteY2" fmla="*/ 2746890 h 2746890"/>
              <a:gd name="connsiteX3" fmla="*/ 614 w 4157376"/>
              <a:gd name="connsiteY3" fmla="*/ 2739614 h 2746890"/>
              <a:gd name="connsiteX4" fmla="*/ 14468 w 4157376"/>
              <a:gd name="connsiteY4" fmla="*/ 0 h 2746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7376" h="2746890">
                <a:moveTo>
                  <a:pt x="14468" y="0"/>
                </a:moveTo>
                <a:lnTo>
                  <a:pt x="4129268" y="0"/>
                </a:lnTo>
                <a:cubicBezTo>
                  <a:pt x="4124650" y="1097179"/>
                  <a:pt x="4161594" y="1649711"/>
                  <a:pt x="4156976" y="2746890"/>
                </a:cubicBezTo>
                <a:lnTo>
                  <a:pt x="614" y="2739614"/>
                </a:lnTo>
                <a:cubicBezTo>
                  <a:pt x="-4004" y="1724439"/>
                  <a:pt x="19086" y="1015175"/>
                  <a:pt x="14468" y="0"/>
                </a:cubicBezTo>
                <a:close/>
              </a:path>
            </a:pathLst>
          </a:custGeom>
          <a:noFill/>
          <a:ln w="698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Electroweak Theory: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Weak and electromagnetic forces are just two parts of the same force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Four massless carrier particles mediated the interaction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Two were charged (W particles) and two were neutral (Z particles)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Range of the weak force indicates massive particles though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The theory was later found to be </a:t>
            </a:r>
            <a:r>
              <a:rPr lang="en-US" dirty="0" err="1"/>
              <a:t>renormalizable</a:t>
            </a:r>
            <a:r>
              <a:rPr lang="en-US" dirty="0"/>
              <a:t>, which removed </a:t>
            </a:r>
            <a:r>
              <a:rPr lang="en-US" dirty="0" smtClean="0"/>
              <a:t>these inconsistencies 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94020" y="2724329"/>
            <a:ext cx="504998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Where Is This Theory From?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Came from trying to find a self-consistent gauge theory for the weak force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Steven Weinberg and </a:t>
            </a:r>
            <a:r>
              <a:rPr lang="en-US" dirty="0" err="1"/>
              <a:t>Abdus</a:t>
            </a:r>
            <a:r>
              <a:rPr lang="en-US" dirty="0"/>
              <a:t> </a:t>
            </a:r>
            <a:endParaRPr lang="en-US" dirty="0" smtClean="0"/>
          </a:p>
          <a:p>
            <a:pPr lvl="0"/>
            <a:r>
              <a:rPr lang="en-US" dirty="0"/>
              <a:t> </a:t>
            </a:r>
            <a:r>
              <a:rPr lang="en-US" dirty="0" smtClean="0"/>
              <a:t>    Salam </a:t>
            </a:r>
            <a:r>
              <a:rPr lang="en-US" dirty="0"/>
              <a:t>independently </a:t>
            </a:r>
            <a:endParaRPr lang="en-US" dirty="0" smtClean="0"/>
          </a:p>
          <a:p>
            <a:pPr lvl="0"/>
            <a:r>
              <a:rPr lang="en-US" dirty="0"/>
              <a:t> </a:t>
            </a:r>
            <a:r>
              <a:rPr lang="en-US" dirty="0" smtClean="0"/>
              <a:t>    discovered </a:t>
            </a:r>
            <a:r>
              <a:rPr lang="en-US" dirty="0"/>
              <a:t>they could do </a:t>
            </a:r>
            <a:endParaRPr lang="en-US" dirty="0" smtClean="0"/>
          </a:p>
          <a:p>
            <a:pPr lvl="0"/>
            <a:r>
              <a:rPr lang="en-US" dirty="0"/>
              <a:t> </a:t>
            </a:r>
            <a:r>
              <a:rPr lang="en-US" dirty="0" smtClean="0"/>
              <a:t>    this if </a:t>
            </a:r>
            <a:r>
              <a:rPr lang="en-US" dirty="0"/>
              <a:t>the </a:t>
            </a:r>
            <a:r>
              <a:rPr lang="en-US" dirty="0" smtClean="0"/>
              <a:t>electromagnetic</a:t>
            </a:r>
          </a:p>
          <a:p>
            <a:pPr lvl="0"/>
            <a:r>
              <a:rPr lang="en-US" dirty="0"/>
              <a:t> </a:t>
            </a:r>
            <a:r>
              <a:rPr lang="en-US" dirty="0" smtClean="0"/>
              <a:t>    force </a:t>
            </a:r>
            <a:r>
              <a:rPr lang="en-US" dirty="0"/>
              <a:t>was included</a:t>
            </a:r>
          </a:p>
        </p:txBody>
      </p:sp>
    </p:spTree>
    <p:extLst>
      <p:ext uri="{BB962C8B-B14F-4D97-AF65-F5344CB8AC3E}">
        <p14:creationId xmlns:p14="http://schemas.microsoft.com/office/powerpoint/2010/main" val="31240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706</TotalTime>
  <Words>153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NewsPrint</vt:lpstr>
      <vt:lpstr>1967: Steven Weinberg and Abdus Salam Independently Propose a Unified Theory Linking the Weak and Electromagnetic Interactions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1967: Steven Weinber and Abdus Salam Independently Propose a Unified Theory Linkinng the Weak and Electromagnetic Interactions</dc:title>
  <dc:creator>Rachel Lucas</dc:creator>
  <cp:lastModifiedBy>Rachel Lucas</cp:lastModifiedBy>
  <cp:revision>12</cp:revision>
  <dcterms:created xsi:type="dcterms:W3CDTF">2013-10-06T15:51:27Z</dcterms:created>
  <dcterms:modified xsi:type="dcterms:W3CDTF">2013-10-07T03:37:52Z</dcterms:modified>
</cp:coreProperties>
</file>